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576" r:id="rId2"/>
    <p:sldId id="673" r:id="rId3"/>
    <p:sldId id="580" r:id="rId4"/>
    <p:sldId id="704" r:id="rId5"/>
    <p:sldId id="660" r:id="rId6"/>
    <p:sldId id="605" r:id="rId7"/>
    <p:sldId id="604" r:id="rId8"/>
    <p:sldId id="608" r:id="rId9"/>
    <p:sldId id="676" r:id="rId10"/>
    <p:sldId id="674" r:id="rId11"/>
    <p:sldId id="675" r:id="rId12"/>
    <p:sldId id="677" r:id="rId13"/>
    <p:sldId id="679" r:id="rId14"/>
    <p:sldId id="678" r:id="rId15"/>
    <p:sldId id="698" r:id="rId16"/>
    <p:sldId id="693" r:id="rId17"/>
    <p:sldId id="695" r:id="rId18"/>
    <p:sldId id="703" r:id="rId19"/>
    <p:sldId id="689" r:id="rId20"/>
    <p:sldId id="700" r:id="rId21"/>
    <p:sldId id="702" r:id="rId22"/>
    <p:sldId id="705" r:id="rId23"/>
    <p:sldId id="614" r:id="rId24"/>
    <p:sldId id="616" r:id="rId25"/>
    <p:sldId id="640" r:id="rId26"/>
    <p:sldId id="618" r:id="rId27"/>
    <p:sldId id="619" r:id="rId28"/>
    <p:sldId id="686" r:id="rId29"/>
    <p:sldId id="706" r:id="rId30"/>
    <p:sldId id="598" r:id="rId31"/>
    <p:sldId id="701" r:id="rId32"/>
    <p:sldId id="690" r:id="rId33"/>
    <p:sldId id="627" r:id="rId34"/>
    <p:sldId id="707" r:id="rId35"/>
    <p:sldId id="708" r:id="rId3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6"/>
            <p14:sldId id="673"/>
            <p14:sldId id="580"/>
            <p14:sldId id="704"/>
            <p14:sldId id="660"/>
            <p14:sldId id="605"/>
            <p14:sldId id="604"/>
            <p14:sldId id="608"/>
            <p14:sldId id="676"/>
            <p14:sldId id="674"/>
            <p14:sldId id="675"/>
            <p14:sldId id="677"/>
            <p14:sldId id="679"/>
            <p14:sldId id="678"/>
            <p14:sldId id="698"/>
            <p14:sldId id="693"/>
            <p14:sldId id="695"/>
            <p14:sldId id="703"/>
            <p14:sldId id="689"/>
            <p14:sldId id="700"/>
            <p14:sldId id="702"/>
            <p14:sldId id="705"/>
            <p14:sldId id="614"/>
            <p14:sldId id="616"/>
            <p14:sldId id="640"/>
            <p14:sldId id="618"/>
            <p14:sldId id="619"/>
            <p14:sldId id="686"/>
            <p14:sldId id="706"/>
            <p14:sldId id="598"/>
            <p14:sldId id="701"/>
            <p14:sldId id="690"/>
            <p14:sldId id="627"/>
            <p14:sldId id="707"/>
            <p14:sldId id="7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CC00"/>
    <a:srgbClr val="D8C7EE"/>
    <a:srgbClr val="E3F1D9"/>
    <a:srgbClr val="0092FF"/>
    <a:srgbClr val="F0D0D5"/>
    <a:srgbClr val="D9D08E"/>
    <a:srgbClr val="56D72C"/>
    <a:srgbClr val="FF8CD8"/>
    <a:srgbClr val="FF8B00"/>
    <a:srgbClr val="1F4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69" autoAdjust="0"/>
    <p:restoredTop sz="76531" autoAdjust="0"/>
  </p:normalViewPr>
  <p:slideViewPr>
    <p:cSldViewPr>
      <p:cViewPr varScale="1">
        <p:scale>
          <a:sx n="92" d="100"/>
          <a:sy n="92" d="100"/>
        </p:scale>
        <p:origin x="188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standard Python implementation is written in C. This means that every Python object is simply a cleverly-disguised C structure, which contains not only its value, but metadata as well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 C integer is essentially a label for a position in memory whose bytes encode an integer value. A Python integer is a pointer to a position in memory containing all the Python object information, including the bytes that contain the integer value</a:t>
            </a: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NumPy handles looping over array elements near-optimally—for example, taking strides into consideration to best utilize the computer’s fast cache memory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NumPy array -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single pointer to one contiguous block of data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The Python list, on the other hand, contains a pointer to a block of pointers, each of which in turn points to a full Python object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35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case, when one of the strides is 0 </a:t>
            </a:r>
            <a:r>
              <a:rPr lang="en-US" dirty="0">
                <a:sym typeface="Wingdings" pitchFamily="2" charset="2"/>
              </a:rPr>
              <a:t> duplicates without occupying more memory</a:t>
            </a:r>
            <a:endParaRPr lang="en-US" dirty="0"/>
          </a:p>
          <a:p>
            <a:r>
              <a:rPr lang="en-US" dirty="0"/>
              <a:t>Transition, other operations that can </a:t>
            </a:r>
          </a:p>
          <a:p>
            <a:endParaRPr lang="en-US" dirty="0"/>
          </a:p>
          <a:p>
            <a:r>
              <a:rPr lang="en-US" dirty="0" err="1"/>
              <a:t>Braodcasting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Imagine what happens if we have a stride of 0</a:t>
            </a:r>
          </a:p>
          <a:p>
            <a:r>
              <a:rPr lang="en-US" dirty="0"/>
              <a:t>It allows us to replicate the </a:t>
            </a:r>
            <a:r>
              <a:rPr lang="en-US" dirty="0" err="1"/>
              <a:t>sae</a:t>
            </a:r>
            <a:r>
              <a:rPr lang="en-US" dirty="0"/>
              <a:t> row without allocating extra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it’s a 0?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55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Stride == 0 </a:t>
            </a:r>
            <a:r>
              <a:rPr lang="en-US" dirty="0">
                <a:sym typeface="Wingdings" pitchFamily="2" charset="2"/>
              </a:rPr>
              <a:t> then we are not actually moving in memory, same memory, we are looping over the same thing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46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 kaleidoscope metaphor, it’s an </a:t>
            </a:r>
            <a:r>
              <a:rPr lang="en-US" dirty="0" err="1"/>
              <a:t>aritifical</a:t>
            </a:r>
            <a:r>
              <a:rPr lang="en-US" dirty="0"/>
              <a:t> way to replicate something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9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1,2 examples and the notebook with the rules/ their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4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only need to look at the arrays but al</a:t>
            </a:r>
          </a:p>
          <a:p>
            <a:endParaRPr lang="en-US" dirty="0"/>
          </a:p>
          <a:p>
            <a:r>
              <a:rPr lang="en-US" dirty="0"/>
              <a:t>NumPy kaleidoscope on looking at  the memory block </a:t>
            </a:r>
            <a:r>
              <a:rPr lang="en-US" dirty="0">
                <a:sym typeface="Wingdings" pitchFamily="2" charset="2"/>
              </a:rPr>
              <a:t> efficient operations</a:t>
            </a:r>
          </a:p>
          <a:p>
            <a:r>
              <a:rPr lang="en-US" dirty="0">
                <a:sym typeface="Wingdings" pitchFamily="2" charset="2"/>
              </a:rPr>
              <a:t>But we can also do stuff and not only look at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09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From memory block too </a:t>
            </a:r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Режжелагин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тхе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отхер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блаоцк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боь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`</a:t>
            </a: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9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many cases you can get away from using for loops by using those basic </a:t>
            </a:r>
            <a:r>
              <a:rPr lang="en-US" dirty="0" err="1"/>
              <a:t>operatons</a:t>
            </a:r>
            <a:r>
              <a:rPr lang="en-US" dirty="0"/>
              <a:t> or aggregation functions</a:t>
            </a:r>
          </a:p>
          <a:p>
            <a:endParaRPr lang="en-US" dirty="0"/>
          </a:p>
          <a:p>
            <a:r>
              <a:rPr lang="en-US" dirty="0"/>
              <a:t>Sometimes you’d need to be clever. E.g. use clever </a:t>
            </a:r>
            <a:r>
              <a:rPr lang="en-US" dirty="0" err="1"/>
              <a:t>broadcaintg</a:t>
            </a:r>
            <a:r>
              <a:rPr lang="en-US" dirty="0"/>
              <a:t> with </a:t>
            </a:r>
            <a:r>
              <a:rPr lang="en-US" dirty="0" err="1"/>
              <a:t>meshgrid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From memory block too </a:t>
            </a:r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bg-BG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Режжелагин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тхе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отхер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блаоцк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боь</a:t>
            </a:r>
            <a:r>
              <a:rPr lang="bg-BG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Inefficient algorithms stay inefficient</a:t>
            </a:r>
          </a:p>
          <a:p>
            <a:endParaRPr lang="en-US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 = x[::2, 3]</a:t>
            </a: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a.sum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()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2892FF"/>
                </a:solidFill>
                <a:effectLst/>
                <a:latin typeface="Helvetica Neue" panose="02000503000000020004" pitchFamily="2" charset="0"/>
              </a:rPr>
              <a:t>a.data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sum = 0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  for j in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a.shape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[1]: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start_memory_pos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[0] *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+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a.strides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[1] * j</a:t>
            </a: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     sum +=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cast_to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memory_pos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a.dtype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Speed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only efficient storage of data but also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NumPy package comes with a efficient operations on the data done efficiently in 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Option (usually forced, when using NumPy) to operate on entire arrays rather than on their individual elements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8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6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8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The same memory block can be interpreted in many ways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that means that there are operations that cost nothing because they only change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NumPy view and operations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require no time at all because noting is changing , only the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Any operation that only needs to change the metadata. NumPy very efficient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Every time it can, it can only change </a:t>
            </a:r>
            <a:r>
              <a:rPr lang="en-US" dirty="0" err="1">
                <a:sym typeface="Wingdings" pitchFamily="2" charset="2"/>
              </a:rPr>
              <a:t>thet</a:t>
            </a:r>
            <a:r>
              <a:rPr lang="en-US" dirty="0">
                <a:sym typeface="Wingdings" pitchFamily="2" charset="2"/>
              </a:rPr>
              <a:t> metadata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Operations that can only change the metadata  return a view (introduce new concept)</a:t>
            </a:r>
            <a:endParaRPr lang="en-CH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5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sets of operations </a:t>
            </a:r>
          </a:p>
          <a:p>
            <a:r>
              <a:rPr lang="en-US" dirty="0"/>
              <a:t>1.Only change metadata</a:t>
            </a:r>
          </a:p>
          <a:p>
            <a:r>
              <a:rPr lang="en-US" dirty="0"/>
              <a:t>2. New memory block is allocated </a:t>
            </a:r>
            <a:r>
              <a:rPr lang="en-US" dirty="0">
                <a:sym typeface="Wingdings" pitchFamily="2" charset="2"/>
              </a:rPr>
              <a:t> return a copy (we say)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30722-7DAA-4E93-8206-71F83E2752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B00CBF9A-044E-1080-FE23-084017B2C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71" y="1788522"/>
            <a:ext cx="8036257" cy="44952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30D173-77C6-9023-1641-66616134D88A}"/>
              </a:ext>
            </a:extLst>
          </p:cNvPr>
          <p:cNvSpPr txBox="1">
            <a:spLocks/>
          </p:cNvSpPr>
          <p:nvPr/>
        </p:nvSpPr>
        <p:spPr>
          <a:xfrm>
            <a:off x="2747628" y="552493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NumPy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5102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B3F010-D4A7-47CF-4DAF-66EC2B6A9350}"/>
              </a:ext>
            </a:extLst>
          </p:cNvPr>
          <p:cNvGraphicFramePr>
            <a:graphicFrameLocks noGrp="1"/>
          </p:cNvGraphicFramePr>
          <p:nvPr/>
        </p:nvGraphicFramePr>
        <p:xfrm>
          <a:off x="8307711" y="3187302"/>
          <a:ext cx="1892745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15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630915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529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0AC2FAF-FE4B-C385-F712-830824B8B20A}"/>
              </a:ext>
            </a:extLst>
          </p:cNvPr>
          <p:cNvSpPr txBox="1"/>
          <p:nvPr/>
        </p:nvSpPr>
        <p:spPr>
          <a:xfrm>
            <a:off x="8245970" y="278092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pic>
        <p:nvPicPr>
          <p:cNvPr id="1024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567DEA0D-34F9-3473-3CBC-6711C097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5317566" y="3501008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F429F5C-59A9-35C0-0A48-922D25462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4" t="55936"/>
          <a:stretch/>
        </p:blipFill>
        <p:spPr bwMode="auto">
          <a:xfrm flipH="1">
            <a:off x="7868493" y="5469107"/>
            <a:ext cx="1121430" cy="9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9A3E9AE0-EE5B-D10A-B8E8-6F7FE3E66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65001" r="61717" b="-186"/>
          <a:stretch/>
        </p:blipFill>
        <p:spPr bwMode="auto">
          <a:xfrm flipH="1">
            <a:off x="8723131" y="4925021"/>
            <a:ext cx="780492" cy="72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4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</p:spTree>
    <p:extLst>
      <p:ext uri="{BB962C8B-B14F-4D97-AF65-F5344CB8AC3E}">
        <p14:creationId xmlns:p14="http://schemas.microsoft.com/office/powerpoint/2010/main" val="149147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pic>
        <p:nvPicPr>
          <p:cNvPr id="2" name="Picture 2" descr="Amazon.com: Xeehwb 2 Pack Classic Kaleidoscope Toy,Magic Rotating  Kaleidoscope,Stretchable Long World Kaleidoscope,Educational Toy  Kaleidoscope for Children Gifts : Toys &amp; Games">
            <a:extLst>
              <a:ext uri="{FF2B5EF4-FFF2-40B4-BE49-F238E27FC236}">
                <a16:creationId xmlns:a16="http://schemas.microsoft.com/office/drawing/2014/main" id="{46D12CA3-C936-71D0-72A4-E1EBA9FED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0" b="64420" l="4027" r="96980">
                        <a14:foregroundMark x1="11633" y1="43094" x2="15884" y2="35580"/>
                        <a14:foregroundMark x1="26063" y1="57680" x2="38702" y2="59337"/>
                        <a14:foregroundMark x1="33669" y1="60552" x2="19687" y2="57680"/>
                        <a14:foregroundMark x1="11633" y1="51381" x2="7494" y2="32597"/>
                        <a14:foregroundMark x1="10850" y1="31381" x2="5369" y2="43867"/>
                        <a14:foregroundMark x1="4027" y1="45525" x2="4027" y2="45525"/>
                        <a14:foregroundMark x1="32774" y1="20110" x2="41163" y2="16354"/>
                        <a14:foregroundMark x1="41163" y1="16022" x2="31544" y2="18895"/>
                        <a14:foregroundMark x1="59396" y1="5525" x2="77964" y2="11823"/>
                        <a14:foregroundMark x1="80425" y1="11823" x2="79195" y2="9724"/>
                        <a14:foregroundMark x1="85570" y1="12597" x2="91834" y2="14696"/>
                        <a14:foregroundMark x1="88479" y1="10166" x2="96980" y2="18453"/>
                        <a14:foregroundMark x1="31991" y1="64420" x2="37472" y2="64420"/>
                        <a14:foregroundMark x1="68680" y1="3204" x2="67002" y2="2320"/>
                        <a14:foregroundMark x1="5817" y1="43646" x2="5034" y2="31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68"/>
          <a:stretch/>
        </p:blipFill>
        <p:spPr bwMode="auto">
          <a:xfrm flipH="1">
            <a:off x="4655840" y="2935887"/>
            <a:ext cx="221034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9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1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B62287-E67C-2C74-3A19-9D8E6CF1DB91}"/>
              </a:ext>
            </a:extLst>
          </p:cNvPr>
          <p:cNvGraphicFramePr>
            <a:graphicFrameLocks noGrp="1"/>
          </p:cNvGraphicFramePr>
          <p:nvPr/>
        </p:nvGraphicFramePr>
        <p:xfrm>
          <a:off x="7944864" y="3366494"/>
          <a:ext cx="3960441" cy="36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F80FFA-0FD8-C324-C70B-68DE96C1AA21}"/>
              </a:ext>
            </a:extLst>
          </p:cNvPr>
          <p:cNvGraphicFramePr>
            <a:graphicFrameLocks noGrp="1"/>
          </p:cNvGraphicFramePr>
          <p:nvPr/>
        </p:nvGraphicFramePr>
        <p:xfrm>
          <a:off x="9489081" y="5721816"/>
          <a:ext cx="8720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4505C8B-8025-3215-E7F9-640875EEE956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4273559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9EA38-61F4-DE39-6743-E7E35518A587}"/>
              </a:ext>
            </a:extLst>
          </p:cNvPr>
          <p:cNvSpPr txBox="1"/>
          <p:nvPr/>
        </p:nvSpPr>
        <p:spPr>
          <a:xfrm>
            <a:off x="541864" y="3368784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x.ravel()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2AA83-82E0-FF00-14CA-2EF66F27336E}"/>
              </a:ext>
            </a:extLst>
          </p:cNvPr>
          <p:cNvSpPr txBox="1"/>
          <p:nvPr/>
        </p:nvSpPr>
        <p:spPr>
          <a:xfrm>
            <a:off x="541864" y="4635847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99C-D596-A556-D2D0-76CC8FCBBBDA}"/>
              </a:ext>
            </a:extLst>
          </p:cNvPr>
          <p:cNvSpPr txBox="1"/>
          <p:nvPr/>
        </p:nvSpPr>
        <p:spPr>
          <a:xfrm>
            <a:off x="541864" y="5902910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x[::2, ::2]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29757" y="297248"/>
            <a:ext cx="440688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There are NumPy operations that can be performed just by changing the metadata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E51ECA-1DAA-1E29-E3F3-6FFFF23EAA20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276162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(9,)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AA688D-0E52-345A-F42C-2E2292B81179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5273497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(48, 16)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0FDC78-BA98-9BB9-8696-64F3816ACC48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4017562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(8, 24)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0C21F17-8157-FADE-0452-073829313963}"/>
              </a:ext>
            </a:extLst>
          </p:cNvPr>
          <p:cNvSpPr txBox="1"/>
          <p:nvPr/>
        </p:nvSpPr>
        <p:spPr>
          <a:xfrm>
            <a:off x="421297" y="1486890"/>
            <a:ext cx="30506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very efficient --</a:t>
            </a:r>
            <a:r>
              <a:rPr lang="en-US" dirty="0"/>
              <a:t>&gt; </a:t>
            </a:r>
            <a:r>
              <a:rPr lang="en-US" b="1" dirty="0"/>
              <a:t>O(1)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333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D61CE5-0B72-E86E-4DAD-4061A46F4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39034"/>
              </p:ext>
            </p:extLst>
          </p:nvPr>
        </p:nvGraphicFramePr>
        <p:xfrm>
          <a:off x="9271080" y="4691273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9A028E-F7AB-B369-D7E2-639B8FBEB055}"/>
              </a:ext>
            </a:extLst>
          </p:cNvPr>
          <p:cNvSpPr txBox="1"/>
          <p:nvPr/>
        </p:nvSpPr>
        <p:spPr>
          <a:xfrm>
            <a:off x="4508341" y="3429000"/>
            <a:ext cx="2855028" cy="646331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does the metadata look in this case?</a:t>
            </a: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E253C9-8D6C-A4B0-D786-59F90BF1F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13136"/>
              </p:ext>
            </p:extLst>
          </p:nvPr>
        </p:nvGraphicFramePr>
        <p:xfrm>
          <a:off x="4859403" y="4325513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3DAC10-EBC9-C874-59B0-E5DB08787565}"/>
              </a:ext>
            </a:extLst>
          </p:cNvPr>
          <p:cNvSpPr txBox="1"/>
          <p:nvPr/>
        </p:nvSpPr>
        <p:spPr>
          <a:xfrm>
            <a:off x="541864" y="468770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CC00"/>
                </a:solidFill>
              </a:rPr>
              <a:t>x[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[0,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2], [1,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1]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6419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FD552-0A7B-9DD1-193A-C7D6508817B4}"/>
              </a:ext>
            </a:extLst>
          </p:cNvPr>
          <p:cNvSpPr txBox="1"/>
          <p:nvPr/>
        </p:nvSpPr>
        <p:spPr>
          <a:xfrm>
            <a:off x="8952975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D3D8BA-EBB7-5E06-1F25-52D53C4C4501}"/>
              </a:ext>
            </a:extLst>
          </p:cNvPr>
          <p:cNvGraphicFramePr>
            <a:graphicFrameLocks noGrp="1"/>
          </p:cNvGraphicFramePr>
          <p:nvPr/>
        </p:nvGraphicFramePr>
        <p:xfrm>
          <a:off x="9271080" y="1737747"/>
          <a:ext cx="130800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4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542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2230A15-A97F-5E02-4B4D-5BEFE76CC04C}"/>
              </a:ext>
            </a:extLst>
          </p:cNvPr>
          <p:cNvGraphicFramePr>
            <a:graphicFrameLocks noGrp="1"/>
          </p:cNvGraphicFramePr>
          <p:nvPr/>
        </p:nvGraphicFramePr>
        <p:xfrm>
          <a:off x="680956" y="381262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CBACB7-E568-DAF1-3534-42BC9CA3C745}"/>
              </a:ext>
            </a:extLst>
          </p:cNvPr>
          <p:cNvSpPr txBox="1"/>
          <p:nvPr/>
        </p:nvSpPr>
        <p:spPr>
          <a:xfrm>
            <a:off x="529604" y="-48947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70E2A-DC9C-B836-0F1D-D65C1DF4BEAD}"/>
              </a:ext>
            </a:extLst>
          </p:cNvPr>
          <p:cNvSpPr txBox="1"/>
          <p:nvPr/>
        </p:nvSpPr>
        <p:spPr>
          <a:xfrm>
            <a:off x="974519" y="1017438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/>
              <a:t>NumPy </a:t>
            </a:r>
            <a:r>
              <a:rPr lang="en-CH" b="1" dirty="0"/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64E7-4B03-82D6-6BBA-C34899D79F74}"/>
              </a:ext>
            </a:extLst>
          </p:cNvPr>
          <p:cNvSpPr txBox="1"/>
          <p:nvPr/>
        </p:nvSpPr>
        <p:spPr>
          <a:xfrm>
            <a:off x="541864" y="210172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E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003A-C803-65D7-049F-87938CBF5F54}"/>
              </a:ext>
            </a:extLst>
          </p:cNvPr>
          <p:cNvSpPr txBox="1"/>
          <p:nvPr/>
        </p:nvSpPr>
        <p:spPr>
          <a:xfrm>
            <a:off x="6551096" y="294822"/>
            <a:ext cx="32046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same memory block can be interpreted in many 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35558-B177-B13A-E1DF-CC1B68D79D22}"/>
              </a:ext>
            </a:extLst>
          </p:cNvPr>
          <p:cNvSpPr txBox="1"/>
          <p:nvPr/>
        </p:nvSpPr>
        <p:spPr>
          <a:xfrm>
            <a:off x="4639711" y="10174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DB801-1804-C5F6-94F2-86E3C3B56766}"/>
              </a:ext>
            </a:extLst>
          </p:cNvPr>
          <p:cNvGraphicFramePr>
            <a:graphicFrameLocks noGrp="1"/>
          </p:cNvGraphicFramePr>
          <p:nvPr/>
        </p:nvGraphicFramePr>
        <p:xfrm>
          <a:off x="4859403" y="1505690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CFBAE3-44B6-A356-64DE-C548C3BA10C3}"/>
              </a:ext>
            </a:extLst>
          </p:cNvPr>
          <p:cNvSpPr txBox="1"/>
          <p:nvPr/>
        </p:nvSpPr>
        <p:spPr>
          <a:xfrm>
            <a:off x="4504318" y="3214717"/>
            <a:ext cx="2855028" cy="646331"/>
          </a:xfrm>
          <a:prstGeom prst="rect">
            <a:avLst/>
          </a:prstGeom>
          <a:solidFill>
            <a:srgbClr val="E3F1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case new memory needs to be allocated</a:t>
            </a:r>
            <a:endParaRPr lang="en-US" sz="12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ECBC920-951A-D5D8-ABBB-B08E73BA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2322"/>
              </p:ext>
            </p:extLst>
          </p:nvPr>
        </p:nvGraphicFramePr>
        <p:xfrm>
          <a:off x="1212146" y="3891652"/>
          <a:ext cx="1468962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H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A9FF605-9CC6-B8B6-E614-1E9BA4290B61}"/>
              </a:ext>
            </a:extLst>
          </p:cNvPr>
          <p:cNvSpPr txBox="1"/>
          <p:nvPr/>
        </p:nvSpPr>
        <p:spPr>
          <a:xfrm>
            <a:off x="529604" y="3449313"/>
            <a:ext cx="28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8C7EE"/>
                </a:solidFill>
              </a:rPr>
              <a:t>Another memory block</a:t>
            </a:r>
            <a:endParaRPr lang="en-CH" b="1" dirty="0">
              <a:solidFill>
                <a:srgbClr val="D8C7EE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9C37957-2B24-B40E-13D0-BE18EF52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357269"/>
              </p:ext>
            </p:extLst>
          </p:nvPr>
        </p:nvGraphicFramePr>
        <p:xfrm>
          <a:off x="9271080" y="4691273"/>
          <a:ext cx="13080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03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36003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CH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16584E5-CD2A-B42F-B59C-D403E4BC1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58246"/>
              </p:ext>
            </p:extLst>
          </p:nvPr>
        </p:nvGraphicFramePr>
        <p:xfrm>
          <a:off x="4859403" y="4325513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2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0A1E10A-7C5E-CADB-7A9C-35CDE368E9CD}"/>
              </a:ext>
            </a:extLst>
          </p:cNvPr>
          <p:cNvSpPr txBox="1"/>
          <p:nvPr/>
        </p:nvSpPr>
        <p:spPr>
          <a:xfrm>
            <a:off x="541864" y="4687701"/>
            <a:ext cx="28095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CC00"/>
                </a:solidFill>
              </a:rPr>
              <a:t>x[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[0,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2], [1,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0,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1]</a:t>
            </a:r>
            <a:r>
              <a:rPr lang="bg-BG" dirty="0">
                <a:solidFill>
                  <a:srgbClr val="11CC00"/>
                </a:solidFill>
              </a:rPr>
              <a:t> </a:t>
            </a:r>
            <a:r>
              <a:rPr lang="en-US" dirty="0">
                <a:solidFill>
                  <a:srgbClr val="11CC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497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AB595AD-5A35-FF37-9562-16DBE212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indexing in NumPy – reference slide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DCEB-C902-4DA4-559C-CF95FBC7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B65E9-86A7-4746-DA71-F3E0503B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7F01-5EDC-2805-32CD-AB6A9E24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0388936B-3721-BC25-2173-32D9B970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44" y="1340768"/>
            <a:ext cx="6694512" cy="51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5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E307-6596-268A-2A31-A47577C0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13" y="685488"/>
            <a:ext cx="10515600" cy="1718444"/>
          </a:xfrm>
          <a:solidFill>
            <a:srgbClr val="E3F1D9"/>
          </a:solidFill>
        </p:spPr>
        <p:txBody>
          <a:bodyPr>
            <a:noAutofit/>
          </a:bodyPr>
          <a:lstStyle/>
          <a:p>
            <a:r>
              <a:rPr lang="en-CH" sz="3200" dirty="0"/>
              <a:t>Operations that only change the metadata return </a:t>
            </a:r>
            <a:r>
              <a:rPr lang="en-CH" sz="3200"/>
              <a:t>a </a:t>
            </a:r>
            <a:r>
              <a:rPr lang="en-US" sz="3200" dirty="0"/>
              <a:t>“</a:t>
            </a:r>
            <a:r>
              <a:rPr lang="en-CH" sz="3200" b="1"/>
              <a:t>view</a:t>
            </a:r>
            <a:r>
              <a:rPr lang="en-US" sz="3200" b="1" dirty="0"/>
              <a:t> “ of the original memory block</a:t>
            </a:r>
            <a:r>
              <a:rPr lang="en-CH" sz="3200"/>
              <a:t>, </a:t>
            </a:r>
            <a:r>
              <a:rPr lang="en-CH" sz="3200" dirty="0"/>
              <a:t>otherwise a new </a:t>
            </a:r>
            <a:r>
              <a:rPr lang="en-CH" sz="3200"/>
              <a:t>memory block </a:t>
            </a:r>
            <a:r>
              <a:rPr lang="en-CH" sz="3200" dirty="0"/>
              <a:t>needs to </a:t>
            </a:r>
            <a:r>
              <a:rPr lang="en-CH" sz="3200"/>
              <a:t>be allocated</a:t>
            </a:r>
            <a:r>
              <a:rPr lang="en-US" sz="3200" dirty="0"/>
              <a:t>, returning a </a:t>
            </a:r>
            <a:r>
              <a:rPr lang="en-US" sz="3200" b="1" dirty="0"/>
              <a:t>“copy”</a:t>
            </a:r>
            <a:endParaRPr lang="en-CH" sz="32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E011F-2444-C1BE-24A4-71B89423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3AD6-F54C-BE79-044A-532077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8DCC-BE83-D899-4534-FB96CB6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36A06-9ED6-95D2-EA76-A3DE3D97642C}"/>
              </a:ext>
            </a:extLst>
          </p:cNvPr>
          <p:cNvGrpSpPr/>
          <p:nvPr/>
        </p:nvGrpSpPr>
        <p:grpSpPr>
          <a:xfrm>
            <a:off x="838200" y="3871179"/>
            <a:ext cx="4539047" cy="1017923"/>
            <a:chOff x="7544544" y="377602"/>
            <a:chExt cx="4539047" cy="1017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A2BD98-CF34-4056-8F88-BF6B7EC29B6D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530F72C-CB22-ABB6-7EBF-23A0452E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94974-122A-57E6-66DF-FB6EC978A48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E3BB5F-CB30-BF5F-52E0-07908B861356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026" name="Picture 2" descr="Kaleidoscope Of Colorful Vegetables And by Hiroshi Watanabe">
            <a:extLst>
              <a:ext uri="{FF2B5EF4-FFF2-40B4-BE49-F238E27FC236}">
                <a16:creationId xmlns:a16="http://schemas.microsoft.com/office/drawing/2014/main" id="{0B451B4C-B58A-6A07-2C5D-1380F189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615945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1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NumPy </a:t>
            </a:r>
            <a:r>
              <a:rPr lang="en-CH" dirty="0"/>
              <a:t>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72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83B-D2DF-E679-1EE5-49CCCB5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views and copies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2EBAD-B6BC-4F66-2082-609F1CC7C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808"/>
            <a:ext cx="10515600" cy="4451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View</a:t>
            </a:r>
          </a:p>
          <a:p>
            <a:pPr lvl="1"/>
            <a:r>
              <a:rPr lang="en-US" sz="2600" dirty="0"/>
              <a:t>accessing the array without changing the memory block </a:t>
            </a:r>
          </a:p>
          <a:p>
            <a:pPr lvl="1"/>
            <a:r>
              <a:rPr lang="en-US" sz="2600" dirty="0"/>
              <a:t>slicing gives views</a:t>
            </a:r>
          </a:p>
          <a:p>
            <a:pPr lvl="1"/>
            <a:r>
              <a:rPr lang="en-US" sz="2600" dirty="0"/>
              <a:t>in-place operations modify the memory block and all of its views</a:t>
            </a:r>
            <a:endParaRPr lang="en-US" dirty="0"/>
          </a:p>
          <a:p>
            <a:pPr marL="0" indent="0">
              <a:buNone/>
            </a:pPr>
            <a:r>
              <a:rPr lang="en-US" sz="3000" dirty="0"/>
              <a:t>Copy</a:t>
            </a:r>
          </a:p>
          <a:p>
            <a:pPr lvl="1"/>
            <a:r>
              <a:rPr lang="en-US" sz="2600" dirty="0"/>
              <a:t>when a copy of an array needs to be created, it allocates a separate memory block and associates it with a new metadata</a:t>
            </a:r>
          </a:p>
          <a:p>
            <a:pPr lvl="1"/>
            <a:r>
              <a:rPr lang="en-US" sz="2600" dirty="0"/>
              <a:t> fancy indexing always gives copies</a:t>
            </a:r>
          </a:p>
          <a:p>
            <a:pPr lvl="1"/>
            <a:r>
              <a:rPr lang="en-US" sz="2600" dirty="0"/>
              <a:t>a copy can be forced by method .copy()</a:t>
            </a:r>
            <a:endParaRPr lang="en-US" sz="3000" dirty="0"/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7ED2-239D-1AA7-2409-E23E45A9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B893-0E2D-E7C6-223C-E3A7085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3602-B1AC-C90D-7606-E71109A3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62AFA2-9403-C60D-AB62-6A8F5F4A2108}"/>
              </a:ext>
            </a:extLst>
          </p:cNvPr>
          <p:cNvGrpSpPr/>
          <p:nvPr/>
        </p:nvGrpSpPr>
        <p:grpSpPr>
          <a:xfrm>
            <a:off x="6814753" y="287474"/>
            <a:ext cx="4539047" cy="1017923"/>
            <a:chOff x="7544544" y="377602"/>
            <a:chExt cx="4539047" cy="10179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3DA188-0421-1750-2FF8-A1F5832D6EC7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8D36C9E-B2E6-E160-55DA-03691CD47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F7FCAD-A5CA-1F4C-3A76-9CC5D97E140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7A93DD-BB20-B3D3-E3B0-BE882D985413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NumPy_views_and_copies.ipynb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33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83B-D2DF-E679-1EE5-49CCCB5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views and copies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7ED2-239D-1AA7-2409-E23E45A9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B893-0E2D-E7C6-223C-E3A7085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3602-B1AC-C90D-7606-E71109A3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843FC-6989-7AF7-59CA-65C1F7F7003B}"/>
              </a:ext>
            </a:extLst>
          </p:cNvPr>
          <p:cNvGrpSpPr/>
          <p:nvPr/>
        </p:nvGrpSpPr>
        <p:grpSpPr>
          <a:xfrm>
            <a:off x="4045527" y="5197229"/>
            <a:ext cx="4539047" cy="1040083"/>
            <a:chOff x="7432845" y="224587"/>
            <a:chExt cx="4539047" cy="10400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CF4C97-AFA3-BDF5-C0DC-CA4453E304BB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7CCD2C-F4A7-6E3C-610E-F4C59B3563A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C29C379-6E9E-A80C-B045-CB084432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3E2088-2E69-D59D-C191-2E48A98FC74A}"/>
                </a:ext>
              </a:extLst>
            </p:cNvPr>
            <p:cNvSpPr txBox="1"/>
            <p:nvPr/>
          </p:nvSpPr>
          <p:spPr>
            <a:xfrm>
              <a:off x="8606652" y="551365"/>
              <a:ext cx="25936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view_or_copy.ipynb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DB8B333-AA04-DB22-58FB-5BBEF61673C4}"/>
              </a:ext>
            </a:extLst>
          </p:cNvPr>
          <p:cNvSpPr txBox="1">
            <a:spLocks/>
          </p:cNvSpPr>
          <p:nvPr/>
        </p:nvSpPr>
        <p:spPr>
          <a:xfrm>
            <a:off x="838200" y="1065672"/>
            <a:ext cx="10515600" cy="445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View</a:t>
            </a:r>
          </a:p>
          <a:p>
            <a:pPr lvl="1"/>
            <a:r>
              <a:rPr lang="en-US" sz="2600" dirty="0"/>
              <a:t>accessing the array without changing the memory block </a:t>
            </a:r>
          </a:p>
          <a:p>
            <a:pPr lvl="1"/>
            <a:r>
              <a:rPr lang="en-US" sz="2600" dirty="0"/>
              <a:t>slicing gives views</a:t>
            </a:r>
          </a:p>
          <a:p>
            <a:pPr lvl="1"/>
            <a:r>
              <a:rPr lang="en-US" sz="2600" dirty="0"/>
              <a:t>in-place operations modify the memory block and all of its views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Copy</a:t>
            </a:r>
          </a:p>
          <a:p>
            <a:pPr lvl="1"/>
            <a:r>
              <a:rPr lang="en-US" sz="2600" dirty="0"/>
              <a:t>when a copy of an array needs to be created, it allocates a separate memory block and associates it with a new metadata</a:t>
            </a:r>
          </a:p>
          <a:p>
            <a:pPr lvl="1"/>
            <a:r>
              <a:rPr lang="en-US" sz="2600" dirty="0"/>
              <a:t> fancy indexing always gives copies</a:t>
            </a:r>
          </a:p>
          <a:p>
            <a:pPr lvl="1"/>
            <a:r>
              <a:rPr lang="en-US" sz="2600" dirty="0"/>
              <a:t>a copy can be forced by method .copy()</a:t>
            </a:r>
            <a:endParaRPr lang="en-US" sz="3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12821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/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/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6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2DD6-C920-E1FE-C068-F768A5EE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 special kind of view: broadcasting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DF12-06EB-9312-DC83-F996C0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124F1-398C-CC3B-7BB2-EDAA1FE7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D8E9B-8A89-17D1-EC56-826716D3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E712A3-7C5F-95BF-C449-C58520B24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131670"/>
              </p:ext>
            </p:extLst>
          </p:nvPr>
        </p:nvGraphicFramePr>
        <p:xfrm>
          <a:off x="702736" y="2066563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F49B2-B915-2D95-E7EA-214C85CA92E9}"/>
              </a:ext>
            </a:extLst>
          </p:cNvPr>
          <p:cNvSpPr txBox="1"/>
          <p:nvPr/>
        </p:nvSpPr>
        <p:spPr>
          <a:xfrm>
            <a:off x="551384" y="163635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7D1-A221-0B2A-E14C-D8F12C149CFF}"/>
              </a:ext>
            </a:extLst>
          </p:cNvPr>
          <p:cNvSpPr txBox="1"/>
          <p:nvPr/>
        </p:nvSpPr>
        <p:spPr>
          <a:xfrm>
            <a:off x="6879070" y="2707475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F327-4C3F-834D-7F73-DF0475B9FF8A}"/>
              </a:ext>
            </a:extLst>
          </p:cNvPr>
          <p:cNvSpPr txBox="1"/>
          <p:nvPr/>
        </p:nvSpPr>
        <p:spPr>
          <a:xfrm>
            <a:off x="551384" y="28141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3BA45C-926B-FC5F-43C6-290AB7975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00919"/>
              </p:ext>
            </p:extLst>
          </p:nvPr>
        </p:nvGraphicFramePr>
        <p:xfrm>
          <a:off x="711754" y="3212976"/>
          <a:ext cx="21529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52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076452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273299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(4, 9)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r>
                        <a:rPr lang="en-CH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CH" sz="12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CH" sz="12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92FBA3-7A74-D79E-0BDC-7F5F938E0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05785"/>
              </p:ext>
            </p:extLst>
          </p:nvPr>
        </p:nvGraphicFramePr>
        <p:xfrm>
          <a:off x="7032104" y="3105596"/>
          <a:ext cx="3960441" cy="146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9">
                  <a:extLst>
                    <a:ext uri="{9D8B030D-6E8A-4147-A177-3AD203B41FA5}">
                      <a16:colId xmlns:a16="http://schemas.microsoft.com/office/drawing/2014/main" val="37135552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014390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423238042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585839213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9550796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131941444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504182679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3735534231"/>
                    </a:ext>
                  </a:extLst>
                </a:gridCol>
                <a:gridCol w="440049">
                  <a:extLst>
                    <a:ext uri="{9D8B030D-6E8A-4147-A177-3AD203B41FA5}">
                      <a16:colId xmlns:a16="http://schemas.microsoft.com/office/drawing/2014/main" val="1814250458"/>
                    </a:ext>
                  </a:extLst>
                </a:gridCol>
              </a:tblGrid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6804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066856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45982"/>
                  </a:ext>
                </a:extLst>
              </a:tr>
              <a:tr h="3655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1703" marR="111703" marT="55852" marB="558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079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B6E1D6E-6F6F-A923-EDDF-D539216A2233}"/>
              </a:ext>
            </a:extLst>
          </p:cNvPr>
          <p:cNvSpPr txBox="1"/>
          <p:nvPr/>
        </p:nvSpPr>
        <p:spPr>
          <a:xfrm>
            <a:off x="3436381" y="4755470"/>
            <a:ext cx="216024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 stride of 0 means that for each new row, we don’t move in memory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92519-A75A-D272-C8F7-75F25248F9C8}"/>
              </a:ext>
            </a:extLst>
          </p:cNvPr>
          <p:cNvCxnSpPr>
            <a:cxnSpLocks/>
          </p:cNvCxnSpPr>
          <p:nvPr/>
        </p:nvCxnSpPr>
        <p:spPr>
          <a:xfrm flipH="1" flipV="1">
            <a:off x="1991544" y="4252156"/>
            <a:ext cx="1305498" cy="905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204848-80F2-B48D-89AB-842A91188B62}"/>
              </a:ext>
            </a:extLst>
          </p:cNvPr>
          <p:cNvSpPr txBox="1"/>
          <p:nvPr/>
        </p:nvSpPr>
        <p:spPr>
          <a:xfrm>
            <a:off x="7356140" y="1539761"/>
            <a:ext cx="331236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As a result, we obtain a view with duplicated rows, without using extra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252FC-E0B1-4368-3A6E-FE28B3D06003}"/>
              </a:ext>
            </a:extLst>
          </p:cNvPr>
          <p:cNvSpPr txBox="1"/>
          <p:nvPr/>
        </p:nvSpPr>
        <p:spPr>
          <a:xfrm>
            <a:off x="3423233" y="3157010"/>
            <a:ext cx="21602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The shape says we have 4 rows and 9 columns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749E5-8307-4B4E-FF50-B8CEAE920A45}"/>
              </a:ext>
            </a:extLst>
          </p:cNvPr>
          <p:cNvCxnSpPr>
            <a:cxnSpLocks/>
          </p:cNvCxnSpPr>
          <p:nvPr/>
        </p:nvCxnSpPr>
        <p:spPr>
          <a:xfrm flipH="1">
            <a:off x="2495601" y="3573276"/>
            <a:ext cx="792087" cy="26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92A0B3C-F535-C515-7BA9-63C0DA243A54}"/>
              </a:ext>
            </a:extLst>
          </p:cNvPr>
          <p:cNvSpPr/>
          <p:nvPr/>
        </p:nvSpPr>
        <p:spPr>
          <a:xfrm>
            <a:off x="6879070" y="3482294"/>
            <a:ext cx="4257490" cy="1273176"/>
          </a:xfrm>
          <a:prstGeom prst="rect">
            <a:avLst/>
          </a:prstGeom>
          <a:solidFill>
            <a:schemeClr val="accent5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Kaleidoscope Of Colorful Vegetables And by Hiroshi Watanabe">
            <a:extLst>
              <a:ext uri="{FF2B5EF4-FFF2-40B4-BE49-F238E27FC236}">
                <a16:creationId xmlns:a16="http://schemas.microsoft.com/office/drawing/2014/main" id="{BA4E96D2-A9FF-6187-27A0-62E7A64EF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1" b="8175"/>
          <a:stretch/>
        </p:blipFill>
        <p:spPr bwMode="auto">
          <a:xfrm>
            <a:off x="7512099" y="4329970"/>
            <a:ext cx="3528392" cy="199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D8BD02-7C20-12F9-0AFB-53BAE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3200"/>
              <a:t>NumPy </a:t>
            </a:r>
            <a:r>
              <a:rPr lang="en-CH" sz="3200" dirty="0"/>
              <a:t>uses broadcasting to perform operation on arrays of different shape without having to allocate extra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52CC2-0941-E9CE-504A-0F4B7CE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A8CB-4D9B-9928-9179-8C537E8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BB5A-C0CE-BC34-F20C-75138EEC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53870-83B1-F30C-3A37-E710F4DB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80" y="2125380"/>
            <a:ext cx="5544616" cy="337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09D46-A6A5-2595-B161-7D031D4EC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75" t="3011" r="23610" b="3011"/>
          <a:stretch/>
        </p:blipFill>
        <p:spPr>
          <a:xfrm>
            <a:off x="7205717" y="1268760"/>
            <a:ext cx="4141156" cy="33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8394-9297-BF78-899E-FE0EA9DA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5832" cy="903635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Broadcasting notebook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2925-017E-7905-790B-D8717459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761157"/>
            <a:ext cx="10515600" cy="469217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how NumPy treats arrays with different shapes during arithmetic operations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Rules of broadcasting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1: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the two arrays differ in their number of dimensions, the shape of the one with fewer dimensions is </a:t>
            </a:r>
            <a:r>
              <a:rPr lang="en-GB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padded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with ones on its leading (left) side.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2: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the shape of the two arrays does not match in any dimension, the array with shape equal to 1 in that dimension is stretched to match the other shape.</a:t>
            </a:r>
          </a:p>
          <a:p>
            <a:pPr lvl="1"/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3: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If in any dimension the sizes disagree and neither is equal to 1, an error is raised.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90E-948E-E164-8594-ED9EA46A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6BAE-E183-D8A4-CE69-82763C05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70B4-1A31-0DC3-04E0-C7A07ABF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D262AB-6A20-6C90-5CBA-9D9F8650E459}"/>
              </a:ext>
            </a:extLst>
          </p:cNvPr>
          <p:cNvGrpSpPr/>
          <p:nvPr/>
        </p:nvGrpSpPr>
        <p:grpSpPr>
          <a:xfrm>
            <a:off x="6814753" y="250837"/>
            <a:ext cx="4539047" cy="1017923"/>
            <a:chOff x="7544544" y="377602"/>
            <a:chExt cx="4539047" cy="1017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8F781E-4D54-69F2-CEEB-EF71AD524A6A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4D8C7B5-2CE7-9CBF-E4B7-ED498BD28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677BF6-A8C8-40B1-8E97-D053A30A794E}"/>
                </a:ext>
              </a:extLst>
            </p:cNvPr>
            <p:cNvSpPr txBox="1"/>
            <p:nvPr/>
          </p:nvSpPr>
          <p:spPr>
            <a:xfrm>
              <a:off x="8316096" y="377602"/>
              <a:ext cx="3482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Dive in </a:t>
              </a:r>
              <a:r>
                <a:rPr lang="en-GB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Broadcastig</a:t>
              </a:r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99B32E-8409-2BC1-8799-D35876B72426}"/>
                </a:ext>
              </a:extLst>
            </p:cNvPr>
            <p:cNvSpPr txBox="1"/>
            <p:nvPr/>
          </p:nvSpPr>
          <p:spPr>
            <a:xfrm>
              <a:off x="8454428" y="695283"/>
              <a:ext cx="3482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broadcasting.ipynb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418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C6B92C-99A5-DBA6-D563-45CC2C827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>
            <a:off x="7112040" y="1907299"/>
            <a:ext cx="2210839" cy="19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74C7E5-E943-54B0-03A2-03F9E27B81D1}"/>
              </a:ext>
            </a:extLst>
          </p:cNvPr>
          <p:cNvSpPr txBox="1">
            <a:spLocks/>
          </p:cNvSpPr>
          <p:nvPr/>
        </p:nvSpPr>
        <p:spPr>
          <a:xfrm>
            <a:off x="1064637" y="86414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5400"/>
              <a:t>NumPy’s speed efficiency</a:t>
            </a:r>
            <a:endParaRPr lang="en-CH" sz="5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6C167E-7690-EDF3-7150-DB38D3B7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78" b="98278" l="167" r="99250">
                        <a14:foregroundMark x1="29167" y1="43667" x2="10333" y2="31556"/>
                        <a14:foregroundMark x1="10333" y1="31556" x2="5667" y2="21667"/>
                        <a14:foregroundMark x1="4500" y1="20667" x2="1917" y2="20111"/>
                        <a14:foregroundMark x1="11417" y1="43500" x2="667" y2="44056"/>
                        <a14:foregroundMark x1="667" y1="44056" x2="167" y2="44278"/>
                        <a14:foregroundMark x1="73500" y1="45389" x2="99000" y2="45778"/>
                        <a14:foregroundMark x1="97250" y1="46000" x2="99250" y2="91778"/>
                        <a14:foregroundMark x1="99250" y1="91778" x2="99250" y2="91778"/>
                        <a14:foregroundMark x1="92917" y1="89444" x2="70083" y2="96444"/>
                        <a14:foregroundMark x1="70083" y1="96444" x2="26167" y2="98333"/>
                        <a14:foregroundMark x1="26167" y1="98333" x2="22500" y2="97778"/>
                        <a14:foregroundMark x1="80417" y1="45000" x2="82667" y2="24056"/>
                        <a14:foregroundMark x1="82667" y1="24056" x2="89417" y2="10611"/>
                        <a14:foregroundMark x1="89417" y1="10611" x2="89167" y2="10056"/>
                        <a14:foregroundMark x1="93500" y1="39056" x2="92917" y2="9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7" y="1650787"/>
            <a:ext cx="2997125" cy="44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BB9A70B-9412-47BC-4358-A05248F9F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94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46" b="89646" l="7000" r="90846">
                        <a14:foregroundMark x1="20846" y1="15259" x2="16308" y2="11580"/>
                        <a14:foregroundMark x1="16308" y1="11580" x2="9231" y2="43052"/>
                        <a14:foregroundMark x1="9231" y1="43052" x2="8462" y2="58174"/>
                        <a14:foregroundMark x1="8462" y1="58174" x2="9769" y2="68120"/>
                        <a14:foregroundMark x1="9769" y1="68120" x2="11923" y2="73978"/>
                        <a14:foregroundMark x1="11923" y1="73978" x2="13769" y2="71662"/>
                        <a14:foregroundMark x1="80231" y1="16349" x2="89538" y2="16485"/>
                        <a14:foregroundMark x1="89538" y1="16485" x2="90923" y2="70981"/>
                        <a14:foregroundMark x1="90923" y1="70981" x2="87154" y2="75886"/>
                        <a14:foregroundMark x1="87154" y1="75886" x2="82769" y2="75341"/>
                        <a14:foregroundMark x1="8769" y1="38828" x2="7077" y2="46049"/>
                        <a14:foregroundMark x1="7077" y1="46049" x2="7000" y2="46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0" t="8788" r="6479" b="9314"/>
          <a:stretch/>
        </p:blipFill>
        <p:spPr bwMode="auto">
          <a:xfrm>
            <a:off x="5853217" y="3898631"/>
            <a:ext cx="4600366" cy="240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6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</a:t>
            </a:r>
            <a:r>
              <a:rPr lang="en-CH" sz="2400" u="sng"/>
              <a:t>all costs</a:t>
            </a:r>
            <a:br>
              <a:rPr lang="en-US" sz="2400" u="sng" dirty="0"/>
            </a:br>
            <a:r>
              <a:rPr lang="en-US" sz="2400" b="1" dirty="0"/>
              <a:t>					       </a:t>
            </a:r>
            <a:r>
              <a:rPr lang="en-US" sz="1000" dirty="0"/>
              <a:t>(with NumPy in Python)</a:t>
            </a:r>
            <a:endParaRPr lang="en-CH" sz="10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58615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27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3F46C4D-52F2-AFF7-AF1F-A2490B15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67" y="1380306"/>
            <a:ext cx="7074233" cy="2984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operations performed on entire arrays </a:t>
            </a:r>
            <a:r>
              <a:rPr lang="en-US" b="1" dirty="0"/>
              <a:t>at once</a:t>
            </a:r>
            <a:endParaRPr lang="en-US" dirty="0"/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Faster computation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/>
              <a:t>no looping through each </a:t>
            </a:r>
            <a:br>
              <a:rPr lang="en-US" dirty="0"/>
            </a:br>
            <a:r>
              <a:rPr lang="en-US" dirty="0"/>
              <a:t>element individually</a:t>
            </a: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6E61-3F34-CA5A-CE23-61D6881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3947-E180-0C00-958D-263197C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3213-7CFC-8D0C-0AE5-7BFF611D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8369C-0F09-D31D-E712-C8BCBEE3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9" y="3794810"/>
            <a:ext cx="5608705" cy="2658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37A38-DE90-B5AA-932D-552042F84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45"/>
          <a:stretch/>
        </p:blipFill>
        <p:spPr>
          <a:xfrm>
            <a:off x="6135077" y="2571693"/>
            <a:ext cx="5793571" cy="3809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DFDEC-BD66-3B1A-2A1A-675E4E6AE2F0}"/>
              </a:ext>
            </a:extLst>
          </p:cNvPr>
          <p:cNvSpPr txBox="1"/>
          <p:nvPr/>
        </p:nvSpPr>
        <p:spPr>
          <a:xfrm>
            <a:off x="343279" y="3210035"/>
            <a:ext cx="359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Basic operators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097255-0B89-85D5-E95B-66BEB0105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9408368" y="94425"/>
            <a:ext cx="2072076" cy="18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CBAFFC-6091-2C15-7E54-A2BDDB8711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Vectorization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CC31F-707D-2A11-F835-89705FD74B85}"/>
              </a:ext>
            </a:extLst>
          </p:cNvPr>
          <p:cNvSpPr txBox="1"/>
          <p:nvPr/>
        </p:nvSpPr>
        <p:spPr>
          <a:xfrm>
            <a:off x="6308416" y="1980129"/>
            <a:ext cx="49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Aggregation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546187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FE4-F754-E607-E5FD-5C894BB7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For-loops in Python vs in C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72F-4C1F-3868-EF42-DFBB27BD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6625952" cy="4692179"/>
          </a:xfrm>
        </p:spPr>
        <p:txBody>
          <a:bodyPr>
            <a:normAutofit/>
          </a:bodyPr>
          <a:lstStyle/>
          <a:p>
            <a:r>
              <a:rPr lang="en-DE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 is of a C numerical type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regular </a:t>
            </a:r>
            <a:r>
              <a:rPr lang="en-DE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 in memory</a:t>
            </a:r>
          </a:p>
          <a:p>
            <a:pPr lvl="1"/>
            <a:r>
              <a:rPr lang="en-DE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 loop can jump from one memory location to the next by moving by “strides” bytes and accumulating the result</a:t>
            </a:r>
            <a:endParaRPr lang="en-DE" sz="2000" dirty="0">
              <a:effectLst/>
            </a:endParaRPr>
          </a:p>
          <a:p>
            <a:endParaRPr lang="en-CH" sz="2400"/>
          </a:p>
          <a:p>
            <a:r>
              <a:rPr lang="en-CH" sz="2400"/>
              <a:t>To </a:t>
            </a:r>
            <a:r>
              <a:rPr lang="en-CH" sz="2400" dirty="0"/>
              <a:t>get that performance, one needs to vectorize! it’s important to </a:t>
            </a:r>
            <a:r>
              <a:rPr lang="en-CH" sz="2400" u="sng" dirty="0"/>
              <a:t>avoid for-loops at </a:t>
            </a:r>
            <a:r>
              <a:rPr lang="en-CH" sz="2400" u="sng"/>
              <a:t>all costs</a:t>
            </a:r>
            <a:br>
              <a:rPr lang="en-US" sz="2400" u="sng" dirty="0"/>
            </a:br>
            <a:r>
              <a:rPr lang="en-US" sz="2400" b="1" dirty="0"/>
              <a:t>					       </a:t>
            </a:r>
            <a:r>
              <a:rPr lang="en-US" sz="1000" dirty="0"/>
              <a:t>(with NumPy in Python)</a:t>
            </a:r>
            <a:endParaRPr lang="en-CH" sz="1000" dirty="0"/>
          </a:p>
          <a:p>
            <a:pPr marL="0" indent="0">
              <a:buNone/>
            </a:pPr>
            <a:endParaRPr lang="en-CH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ECA80-691B-3CB3-BD9F-3EFF2E4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8D89-9A90-C092-4335-C3B5C9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5716-873A-C02F-4631-3E728546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4" descr="C++ talking to Python : r/ProgrammerHumor">
            <a:extLst>
              <a:ext uri="{FF2B5EF4-FFF2-40B4-BE49-F238E27FC236}">
                <a16:creationId xmlns:a16="http://schemas.microsoft.com/office/drawing/2014/main" id="{432F9DD6-62CA-A2DC-A293-23750B31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58615"/>
            <a:ext cx="4032448" cy="42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8A978-5AE6-D2C6-FD5E-AA28C70AE203}"/>
              </a:ext>
            </a:extLst>
          </p:cNvPr>
          <p:cNvSpPr txBox="1"/>
          <p:nvPr/>
        </p:nvSpPr>
        <p:spPr>
          <a:xfrm>
            <a:off x="1054832" y="5063808"/>
            <a:ext cx="6192688" cy="954107"/>
          </a:xfrm>
          <a:prstGeom prst="rect">
            <a:avLst/>
          </a:prstGeom>
          <a:solidFill>
            <a:srgbClr val="F0D0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2800"/>
              <a:t>How is efficiency of Python vs C in the Big-O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1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61C3-253D-4911-2181-3AC8F0AB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NumPy </a:t>
            </a:r>
            <a:r>
              <a:rPr lang="en-CH" dirty="0"/>
              <a:t>– huh, yeah – what’s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1C84-20FA-B23B-2123-8BEE659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H"/>
              <a:t>ntroduce</a:t>
            </a:r>
            <a:r>
              <a:rPr lang="en-US" dirty="0"/>
              <a:t>s</a:t>
            </a:r>
            <a:r>
              <a:rPr lang="en-CH"/>
              <a:t> </a:t>
            </a:r>
            <a:r>
              <a:rPr lang="en-CH" dirty="0"/>
              <a:t>new data structure: </a:t>
            </a:r>
            <a:br>
              <a:rPr lang="en-CH" dirty="0"/>
            </a:br>
            <a:r>
              <a:rPr lang="en-CH" b="1" dirty="0"/>
              <a:t>the array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An array could be represented as </a:t>
            </a:r>
            <a:r>
              <a:rPr lang="en-CH"/>
              <a:t>a list-of-lists</a:t>
            </a:r>
            <a:endParaRPr lang="en-CH" dirty="0"/>
          </a:p>
          <a:p>
            <a:r>
              <a:rPr lang="en-US" dirty="0">
                <a:highlight>
                  <a:srgbClr val="F0D0D5"/>
                </a:highlight>
              </a:rPr>
              <a:t>W</a:t>
            </a:r>
            <a:r>
              <a:rPr lang="en-CH">
                <a:highlight>
                  <a:srgbClr val="F0D0D5"/>
                </a:highlight>
              </a:rPr>
              <a:t>hy are NumPy </a:t>
            </a:r>
            <a:r>
              <a:rPr lang="en-CH" dirty="0">
                <a:highlight>
                  <a:srgbClr val="F0D0D5"/>
                </a:highlight>
              </a:rPr>
              <a:t>arrays better than a </a:t>
            </a:r>
            <a:r>
              <a:rPr lang="en-CH">
                <a:highlight>
                  <a:srgbClr val="F0D0D5"/>
                </a:highlight>
              </a:rPr>
              <a:t>list-of-lists?</a:t>
            </a:r>
            <a:endParaRPr lang="en-US" dirty="0">
              <a:highlight>
                <a:srgbClr val="F0D0D5"/>
              </a:highlight>
            </a:endParaRPr>
          </a:p>
          <a:p>
            <a:pPr marL="0" indent="0">
              <a:buNone/>
            </a:pPr>
            <a:r>
              <a:rPr lang="en-US" dirty="0"/>
              <a:t>	**Computer architecture</a:t>
            </a:r>
            <a:r>
              <a:rPr lang="en-CH"/>
              <a:t> class</a:t>
            </a:r>
            <a:r>
              <a:rPr lang="en-US" dirty="0"/>
              <a:t>**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E263-5C15-46FF-E275-6905F30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990E-3860-5999-FCB3-A2707E60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34BC-09C4-A642-ADE5-7C56A2A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B12A-21CC-F3B3-E2CE-FFC1D9026ACD}"/>
              </a:ext>
            </a:extLst>
          </p:cNvPr>
          <p:cNvSpPr txBox="1"/>
          <p:nvPr/>
        </p:nvSpPr>
        <p:spPr>
          <a:xfrm>
            <a:off x="2531604" y="2780928"/>
            <a:ext cx="71287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sz="2800" dirty="0"/>
              <a:t>An array is a regular, N-dimensional grid of data of the same type, typically numerical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9C2812-AD82-5C8D-DD81-AC5E7A6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041935"/>
            <a:ext cx="3384376" cy="15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26422D6-AA01-D38A-5D17-32BA6BDF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90" y="4212519"/>
            <a:ext cx="2648106" cy="19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8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D41E-F141-90CD-ED72-B4C08C7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Exercise</a:t>
            </a:r>
            <a:r>
              <a:rPr lang="en-US" dirty="0"/>
              <a:t>: vectorize the code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F5686-8E8F-B101-6824-2FF98860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30574-D0D8-B11F-5E0C-19C345F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3F0D-6B83-B946-DB67-646A1DFF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5" name="Picture 14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2DE0FA27-46D5-4F8A-9656-55F909A0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88" y="1270301"/>
            <a:ext cx="5432152" cy="30386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19941-6D75-CCD6-86B7-05D86730921B}"/>
              </a:ext>
            </a:extLst>
          </p:cNvPr>
          <p:cNvGrpSpPr/>
          <p:nvPr/>
        </p:nvGrpSpPr>
        <p:grpSpPr>
          <a:xfrm>
            <a:off x="902168" y="4670299"/>
            <a:ext cx="4539047" cy="1017923"/>
            <a:chOff x="7544544" y="377602"/>
            <a:chExt cx="4539047" cy="10179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112A39-7ABE-6708-B2BA-3B65801EDAD1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029FA12-FFE8-6B7D-324A-453FDDA6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40164-8AA0-24EF-C767-E52FC5CFEDF9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B531C-41CA-D0BF-E371-A4408CACD485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</a:p>
            <a:p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vectorize.ipynb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234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9D79-16B5-BED8-1911-00D4695E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66F2F-1FCD-243C-087E-094C38864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DB8A6-DFC2-0808-6375-B593F444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AB15A-7A90-C444-760B-E67EB586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D1AB3F-6B72-B436-F264-0F872005F53B}"/>
              </a:ext>
            </a:extLst>
          </p:cNvPr>
          <p:cNvGrpSpPr/>
          <p:nvPr/>
        </p:nvGrpSpPr>
        <p:grpSpPr>
          <a:xfrm>
            <a:off x="6814753" y="307980"/>
            <a:ext cx="4539047" cy="1017923"/>
            <a:chOff x="7544544" y="377602"/>
            <a:chExt cx="4539047" cy="101792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8B0ADE-34AB-C9C0-4857-AE0110A52E25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D3C5C21-4B5A-7D50-EAEC-A32C01B88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046D4E-3774-C5B6-D661-01A18B6016FB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DACC8-A118-F0A3-B2E5-305FA8C792B0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</a:p>
            <a:p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vectorize.ipynb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04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D41E-F141-90CD-ED72-B4C08C7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/>
              <a:t>Exercise</a:t>
            </a:r>
            <a:r>
              <a:rPr lang="en-US" dirty="0"/>
              <a:t>: vectorize the code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F5686-8E8F-B101-6824-2FF98860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30574-D0D8-B11F-5E0C-19C345FB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3F0D-6B83-B946-DB67-646A1DFF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5" name="Picture 14" descr="A garden with different vegetables&#10;&#10;Description automatically generated">
            <a:extLst>
              <a:ext uri="{FF2B5EF4-FFF2-40B4-BE49-F238E27FC236}">
                <a16:creationId xmlns:a16="http://schemas.microsoft.com/office/drawing/2014/main" id="{2DE0FA27-46D5-4F8A-9656-55F909A0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88" y="1270301"/>
            <a:ext cx="5432152" cy="30386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19941-6D75-CCD6-86B7-05D86730921B}"/>
              </a:ext>
            </a:extLst>
          </p:cNvPr>
          <p:cNvGrpSpPr/>
          <p:nvPr/>
        </p:nvGrpSpPr>
        <p:grpSpPr>
          <a:xfrm>
            <a:off x="902168" y="4670299"/>
            <a:ext cx="4539047" cy="1017923"/>
            <a:chOff x="7544544" y="377602"/>
            <a:chExt cx="4539047" cy="10179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112A39-7ABE-6708-B2BA-3B65801EDAD1}"/>
                </a:ext>
              </a:extLst>
            </p:cNvPr>
            <p:cNvSpPr/>
            <p:nvPr/>
          </p:nvSpPr>
          <p:spPr>
            <a:xfrm>
              <a:off x="7544544" y="405338"/>
              <a:ext cx="4539047" cy="990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029FA12-FFE8-6B7D-324A-453FDDA6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8247" y="560286"/>
              <a:ext cx="710164" cy="6312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40164-8AA0-24EF-C767-E52FC5CFEDF9}"/>
                </a:ext>
              </a:extLst>
            </p:cNvPr>
            <p:cNvSpPr txBox="1"/>
            <p:nvPr/>
          </p:nvSpPr>
          <p:spPr>
            <a:xfrm>
              <a:off x="8316096" y="377602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Live 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B531C-41CA-D0BF-E371-A4408CACD485}"/>
                </a:ext>
              </a:extLst>
            </p:cNvPr>
            <p:cNvSpPr txBox="1"/>
            <p:nvPr/>
          </p:nvSpPr>
          <p:spPr>
            <a:xfrm>
              <a:off x="8722914" y="695283"/>
              <a:ext cx="2676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DE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otebooks/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NumPy/</a:t>
              </a:r>
            </a:p>
            <a:p>
              <a:r>
                <a:rPr lang="en-GB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vectorize.ipynb</a:t>
              </a:r>
              <a:endParaRPr lang="en-DE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7F2E9-4B44-201A-B2AA-AA1BAF694C63}"/>
              </a:ext>
            </a:extLst>
          </p:cNvPr>
          <p:cNvGrpSpPr/>
          <p:nvPr/>
        </p:nvGrpSpPr>
        <p:grpSpPr>
          <a:xfrm>
            <a:off x="6750785" y="4661202"/>
            <a:ext cx="4539047" cy="1040083"/>
            <a:chOff x="7432845" y="224587"/>
            <a:chExt cx="4539047" cy="10400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44712-A889-D87B-CE9F-2E2D1BD97142}"/>
                </a:ext>
              </a:extLst>
            </p:cNvPr>
            <p:cNvSpPr/>
            <p:nvPr/>
          </p:nvSpPr>
          <p:spPr>
            <a:xfrm>
              <a:off x="7432845" y="274483"/>
              <a:ext cx="4539047" cy="9901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CCC0B9-EB1C-BF06-1087-392CAFA6432E}"/>
                </a:ext>
              </a:extLst>
            </p:cNvPr>
            <p:cNvSpPr txBox="1"/>
            <p:nvPr/>
          </p:nvSpPr>
          <p:spPr>
            <a:xfrm>
              <a:off x="7930760" y="224587"/>
              <a:ext cx="1779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Exercise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7E25DE2-14BD-E8C8-0030-26AAAFC2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74831" y="274016"/>
              <a:ext cx="694459" cy="5555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F7321B-A9BB-F1B2-590D-17E96D76C29F}"/>
                </a:ext>
              </a:extLst>
            </p:cNvPr>
            <p:cNvSpPr txBox="1"/>
            <p:nvPr/>
          </p:nvSpPr>
          <p:spPr>
            <a:xfrm>
              <a:off x="8211275" y="551365"/>
              <a:ext cx="36369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exercises/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</a:t>
              </a:r>
              <a:r>
                <a:rPr lang="en-GB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/ </a:t>
              </a:r>
              <a:r>
                <a:rPr lang="en-GB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NumPy_vectorize.ipynb</a:t>
              </a:r>
              <a:endParaRPr lang="en-DE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8E7A3835-9EEC-0FA1-95D6-23DFBFA81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33" b="89958" l="7725" r="89914">
                        <a14:foregroundMark x1="34549" y1="35565" x2="39056" y2="34728"/>
                        <a14:foregroundMark x1="7725" y1="47908" x2="7725" y2="57113"/>
                        <a14:foregroundMark x1="7725" y1="57113" x2="10515" y2="60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6880" r="20799" b="16879"/>
          <a:stretch/>
        </p:blipFill>
        <p:spPr bwMode="auto">
          <a:xfrm flipH="1">
            <a:off x="9051916" y="441350"/>
            <a:ext cx="2383060" cy="216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0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HERE INSERT Tabular Data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65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AD5C-CA0E-4469-3878-8027B892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DC33F-5E5F-8A5D-6A54-3C100113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F6094-3310-19FD-44C0-CA5320E6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19EF6-1CA3-8DEC-87DC-6DD10B6B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21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6174-93E7-EFC7-FCC5-823651965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7C974-0191-71EC-4F4A-26893019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3DE08-23F9-911B-D21E-423D4037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979D7-55D4-48D4-7F6F-D1F6305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8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752"/>
            <a:ext cx="11085984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</a:t>
            </a:r>
            <a:r>
              <a:rPr lang="en-CH"/>
              <a:t>all!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69469-D1BA-0AB5-B349-7245F4BE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2681850"/>
            <a:ext cx="7772400" cy="3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69-250F-CA77-A77A-988130C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Efficien</a:t>
            </a:r>
            <a:r>
              <a:rPr lang="en-US" dirty="0"/>
              <a:t>cy of </a:t>
            </a:r>
            <a:r>
              <a:rPr lang="en-CH"/>
              <a:t>NumPy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076-D34C-4F4C-D69C-2AF0000E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7086599" cy="469217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b="1"/>
              <a:t>Memory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data </a:t>
            </a:r>
            <a:r>
              <a:rPr lang="en-CH" dirty="0"/>
              <a:t>occupies the minimum amount of </a:t>
            </a:r>
            <a:r>
              <a:rPr lang="en-CH"/>
              <a:t>memory required</a:t>
            </a:r>
            <a:endParaRPr lang="en-US" dirty="0"/>
          </a:p>
          <a:p>
            <a:pPr lvl="1"/>
            <a:r>
              <a:rPr lang="en-CH"/>
              <a:t>some </a:t>
            </a:r>
            <a:r>
              <a:rPr lang="en-CH" dirty="0"/>
              <a:t>operations can be done without touching the memory at all!</a:t>
            </a:r>
          </a:p>
          <a:p>
            <a:pPr marL="457200" indent="-457200">
              <a:buAutoNum type="arabicParenR"/>
            </a:pPr>
            <a:r>
              <a:rPr lang="en-US" b="1" dirty="0"/>
              <a:t>Speed</a:t>
            </a:r>
            <a:r>
              <a:rPr lang="en-CH"/>
              <a:t>: </a:t>
            </a:r>
            <a:endParaRPr lang="en-US" dirty="0"/>
          </a:p>
          <a:p>
            <a:pPr lvl="1"/>
            <a:r>
              <a:rPr lang="en-CH"/>
              <a:t>Many </a:t>
            </a:r>
            <a:r>
              <a:rPr lang="en-CH" dirty="0"/>
              <a:t>operations can be done very efficiently </a:t>
            </a:r>
            <a:r>
              <a:rPr lang="en-CH"/>
              <a:t>in C</a:t>
            </a:r>
            <a:r>
              <a:rPr lang="en-US" dirty="0"/>
              <a:t>. </a:t>
            </a:r>
            <a:r>
              <a:rPr lang="en-CH"/>
              <a:t>For </a:t>
            </a:r>
            <a:r>
              <a:rPr lang="en-CH" dirty="0"/>
              <a:t>this to be useful, we need to avoid Python for-loops at all costs</a:t>
            </a:r>
            <a:r>
              <a:rPr lang="en-CH"/>
              <a:t>! </a:t>
            </a:r>
            <a:endParaRPr lang="en-US" dirty="0"/>
          </a:p>
          <a:p>
            <a:pPr lvl="1"/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operating on entire arrays rather than their individual elements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CH"/>
              <a:t>“</a:t>
            </a:r>
            <a:r>
              <a:rPr lang="en-CH" dirty="0"/>
              <a:t>vectorize” </a:t>
            </a:r>
            <a:r>
              <a:rPr lang="en-CH"/>
              <a:t>the code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E61D-1AE6-D55D-6EE0-7758D3C3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7C3-4A93-3DA8-17F8-4F4BCC84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74BF-43FF-BAAE-4D35-FA511B15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EE9AE-67CD-A43B-936B-969D08920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10209" r="8000" b="9501"/>
          <a:stretch/>
        </p:blipFill>
        <p:spPr>
          <a:xfrm>
            <a:off x="8472264" y="3725160"/>
            <a:ext cx="3528392" cy="2577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FD2F-D4D0-8255-D1B5-8BECDACCE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" t="15829" r="73653" b="30528"/>
          <a:stretch/>
        </p:blipFill>
        <p:spPr>
          <a:xfrm>
            <a:off x="9228348" y="1180495"/>
            <a:ext cx="2016224" cy="19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7" y="864144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/>
              <a:t>NumPy’s </a:t>
            </a:r>
            <a:r>
              <a:rPr lang="en-CH" sz="5400" dirty="0"/>
              <a:t>memory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0D2DE-BD0B-73BB-280D-F9F23AAC0570}"/>
              </a:ext>
            </a:extLst>
          </p:cNvPr>
          <p:cNvGrpSpPr/>
          <p:nvPr/>
        </p:nvGrpSpPr>
        <p:grpSpPr>
          <a:xfrm>
            <a:off x="1560592" y="2420888"/>
            <a:ext cx="9229953" cy="3692571"/>
            <a:chOff x="1201849" y="2846341"/>
            <a:chExt cx="9229953" cy="369257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080ED24-D58A-41F1-9331-4016FF5E5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5" b="94500" l="9774" r="89850">
                          <a14:foregroundMark x1="35338" y1="37750" x2="15789" y2="32875"/>
                          <a14:foregroundMark x1="34962" y1="35375" x2="30827" y2="27625"/>
                          <a14:foregroundMark x1="32143" y1="30125" x2="32895" y2="19125"/>
                          <a14:foregroundMark x1="32895" y1="19125" x2="21053" y2="11625"/>
                          <a14:foregroundMark x1="21053" y1="11625" x2="35526" y2="3500"/>
                          <a14:foregroundMark x1="35526" y1="3500" x2="46992" y2="125"/>
                          <a14:foregroundMark x1="73684" y1="125" x2="72744" y2="16250"/>
                          <a14:foregroundMark x1="76880" y1="14375" x2="66165" y2="33750"/>
                          <a14:foregroundMark x1="29323" y1="35625" x2="42481" y2="44875"/>
                          <a14:foregroundMark x1="34962" y1="40750" x2="38534" y2="51375"/>
                          <a14:foregroundMark x1="38534" y1="51375" x2="38346" y2="51375"/>
                          <a14:foregroundMark x1="31767" y1="59875" x2="31391" y2="76500"/>
                          <a14:foregroundMark x1="37406" y1="70750" x2="37406" y2="88875"/>
                          <a14:foregroundMark x1="25564" y1="72750" x2="25564" y2="94500"/>
                          <a14:foregroundMark x1="49812" y1="59875" x2="50188" y2="80375"/>
                          <a14:foregroundMark x1="50188" y1="93750" x2="47744" y2="77125"/>
                          <a14:foregroundMark x1="66729" y1="69375" x2="74060" y2="73250"/>
                          <a14:foregroundMark x1="70677" y1="64000" x2="54699" y2="66375"/>
                          <a14:foregroundMark x1="54699" y1="66375" x2="63722" y2="67750"/>
                          <a14:foregroundMark x1="31767" y1="64750" x2="18797" y2="71500"/>
                          <a14:foregroundMark x1="18797" y1="71500" x2="11654" y2="71875"/>
                          <a14:foregroundMark x1="24812" y1="61000" x2="26316" y2="68875"/>
                          <a14:foregroundMark x1="49436" y1="78375" x2="49812" y2="81750"/>
                          <a14:foregroundMark x1="54323" y1="75125" x2="55451" y2="79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8" r="19596" b="3099"/>
            <a:stretch/>
          </p:blipFill>
          <p:spPr bwMode="auto">
            <a:xfrm>
              <a:off x="3986223" y="2852936"/>
              <a:ext cx="1697012" cy="349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CFA1610-192A-3DDC-23A8-908D818A4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8" b="91432" l="6452" r="89564">
                          <a14:foregroundMark x1="12713" y1="23657" x2="6452" y2="15090"/>
                          <a14:foregroundMark x1="6452" y1="15090" x2="8349" y2="27238"/>
                          <a14:foregroundMark x1="25806" y1="12660" x2="39658" y2="9974"/>
                          <a14:foregroundMark x1="39658" y1="9974" x2="55218" y2="10742"/>
                          <a14:foregroundMark x1="55218" y1="10742" x2="42505" y2="6266"/>
                          <a14:foregroundMark x1="42505" y1="6266" x2="27894" y2="6010"/>
                          <a14:foregroundMark x1="27894" y1="6010" x2="27324" y2="5882"/>
                          <a14:foregroundMark x1="81784" y1="35806" x2="89943" y2="29156"/>
                          <a14:foregroundMark x1="57495" y1="76726" x2="46110" y2="91560"/>
                          <a14:foregroundMark x1="40417" y1="6394" x2="33017" y2="25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" t="1228" r="5180" b="8198"/>
            <a:stretch/>
          </p:blipFill>
          <p:spPr bwMode="auto">
            <a:xfrm>
              <a:off x="7941165" y="2852936"/>
              <a:ext cx="2490637" cy="36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64DE420-78D7-6644-61E2-1D8E34B7F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9200" y1="76900" x2="55000" y2="77800"/>
                          <a14:foregroundMark x1="64200" y1="78400" x2="60800" y2="82900"/>
                          <a14:foregroundMark x1="72300" y1="80800" x2="73300" y2="78300"/>
                          <a14:foregroundMark x1="72600" y1="67400" x2="73800" y2="7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2" t="14700" r="22219" b="16000"/>
            <a:stretch/>
          </p:blipFill>
          <p:spPr bwMode="auto">
            <a:xfrm>
              <a:off x="1201849" y="2852936"/>
              <a:ext cx="2503915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72DC083D-4D14-1347-5ACD-E448BB6AA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698" b="92590" l="9872" r="89779">
                          <a14:foregroundMark x1="62485" y1="8129" x2="70383" y2="7698"/>
                          <a14:foregroundMark x1="34727" y1="31295" x2="23113" y2="31799"/>
                          <a14:foregroundMark x1="23113" y1="31799" x2="18931" y2="27698"/>
                          <a14:foregroundMark x1="18931" y1="27554" x2="18931" y2="27554"/>
                          <a14:foregroundMark x1="24158" y1="47986" x2="15215" y2="54317"/>
                          <a14:foregroundMark x1="15215" y1="54317" x2="16725" y2="58345"/>
                          <a14:foregroundMark x1="31127" y1="47842" x2="31127" y2="55252"/>
                          <a14:foregroundMark x1="31127" y1="55252" x2="34843" y2="61871"/>
                          <a14:foregroundMark x1="34843" y1="61871" x2="35192" y2="61942"/>
                          <a14:foregroundMark x1="49477" y1="77338" x2="49013" y2="85899"/>
                          <a14:foregroundMark x1="55052" y1="78345" x2="54820" y2="88129"/>
                          <a14:foregroundMark x1="53775" y1="87986" x2="38328" y2="87698"/>
                          <a14:foregroundMark x1="38328" y1="87554" x2="39024" y2="92590"/>
                          <a14:foregroundMark x1="22067" y1="58058" x2="14402" y2="63525"/>
                          <a14:foregroundMark x1="14402" y1="63525" x2="12427" y2="66043"/>
                          <a14:foregroundMark x1="15563" y1="65612" x2="15563" y2="676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4851" r="21184" b="7315"/>
            <a:stretch/>
          </p:blipFill>
          <p:spPr bwMode="auto">
            <a:xfrm>
              <a:off x="5963694" y="2846341"/>
              <a:ext cx="1697012" cy="346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087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873692" y="703545"/>
            <a:ext cx="237626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The array data is stored in a contiguous memory block, using native data types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027001-4640-7562-1B6A-6239F78D7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91679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7DD10C-3EC8-BB57-BACE-3BE7D2304643}"/>
              </a:ext>
            </a:extLst>
          </p:cNvPr>
          <p:cNvSpPr txBox="1"/>
          <p:nvPr/>
        </p:nvSpPr>
        <p:spPr>
          <a:xfrm>
            <a:off x="551384" y="15261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DAE04-FE39-7DF4-73FA-EC0C30FC9EBB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</p:spTree>
    <p:extLst>
      <p:ext uri="{BB962C8B-B14F-4D97-AF65-F5344CB8AC3E}">
        <p14:creationId xmlns:p14="http://schemas.microsoft.com/office/powerpoint/2010/main" val="391589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4271"/>
              </p:ext>
            </p:extLst>
          </p:nvPr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75569"/>
              </p:ext>
            </p:extLst>
          </p:nvPr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</p:spTree>
    <p:extLst>
      <p:ext uri="{BB962C8B-B14F-4D97-AF65-F5344CB8AC3E}">
        <p14:creationId xmlns:p14="http://schemas.microsoft.com/office/powerpoint/2010/main" val="2540849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D6FB-C8AD-17CF-5068-8153A4D2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F7A8-07FD-01B3-8F1C-10C73D19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5121-DC15-2365-17CE-AD98CE9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68E1-3389-FE24-343C-D1A5760ED79E}"/>
              </a:ext>
            </a:extLst>
          </p:cNvPr>
          <p:cNvSpPr txBox="1"/>
          <p:nvPr/>
        </p:nvSpPr>
        <p:spPr>
          <a:xfrm>
            <a:off x="6965268" y="994971"/>
            <a:ext cx="237626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Metadata </a:t>
            </a:r>
            <a:r>
              <a:rPr lang="en-CH"/>
              <a:t>tells NumPy </a:t>
            </a:r>
            <a:r>
              <a:rPr lang="en-CH" dirty="0"/>
              <a:t>how to interpret the memory block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7BC9B-D5C4-51BB-634B-8AACCB3DB74D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1052736"/>
          <a:ext cx="4406886" cy="4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">
                  <a:extLst>
                    <a:ext uri="{9D8B030D-6E8A-4147-A177-3AD203B41FA5}">
                      <a16:colId xmlns:a16="http://schemas.microsoft.com/office/drawing/2014/main" val="19259355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946404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501113775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120167580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41209916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358806914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236301219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1558425767"/>
                    </a:ext>
                  </a:extLst>
                </a:gridCol>
                <a:gridCol w="489654">
                  <a:extLst>
                    <a:ext uri="{9D8B030D-6E8A-4147-A177-3AD203B41FA5}">
                      <a16:colId xmlns:a16="http://schemas.microsoft.com/office/drawing/2014/main" val="2776569343"/>
                    </a:ext>
                  </a:extLst>
                </a:gridCol>
              </a:tblGrid>
              <a:tr h="473452"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49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31CD9A-523A-9094-3367-FF8159A176C9}"/>
              </a:ext>
            </a:extLst>
          </p:cNvPr>
          <p:cNvSpPr txBox="1"/>
          <p:nvPr/>
        </p:nvSpPr>
        <p:spPr>
          <a:xfrm>
            <a:off x="551384" y="15261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int64</a:t>
            </a:r>
          </a:p>
          <a:p>
            <a:pPr algn="ctr"/>
            <a:r>
              <a:rPr lang="en-CH" dirty="0"/>
              <a:t>8 bytes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B5EB4-6273-66D6-FC27-C21A9DFDAB0B}"/>
              </a:ext>
            </a:extLst>
          </p:cNvPr>
          <p:cNvGraphicFramePr>
            <a:graphicFrameLocks noGrp="1"/>
          </p:cNvGraphicFramePr>
          <p:nvPr/>
        </p:nvGraphicFramePr>
        <p:xfrm>
          <a:off x="1847528" y="3043286"/>
          <a:ext cx="3127896" cy="158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080692857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1812720496"/>
                    </a:ext>
                  </a:extLst>
                </a:gridCol>
              </a:tblGrid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31931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214733"/>
                  </a:ext>
                </a:extLst>
              </a:tr>
              <a:tr h="401758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(3, 3)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2231"/>
                  </a:ext>
                </a:extLst>
              </a:tr>
              <a:tr h="382536"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(24, 8)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65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699E9D-3EF9-4505-515A-DDD5785706D6}"/>
              </a:ext>
            </a:extLst>
          </p:cNvPr>
          <p:cNvSpPr txBox="1"/>
          <p:nvPr/>
        </p:nvSpPr>
        <p:spPr>
          <a:xfrm>
            <a:off x="839415" y="631344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block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3FAB869-7F9F-DE79-4688-406EE3EE0CB4}"/>
              </a:ext>
            </a:extLst>
          </p:cNvPr>
          <p:cNvSpPr/>
          <p:nvPr/>
        </p:nvSpPr>
        <p:spPr>
          <a:xfrm rot="16200000">
            <a:off x="1499645" y="1578896"/>
            <a:ext cx="248369" cy="14356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68FE8-43DE-B495-4675-023AEF015B66}"/>
              </a:ext>
            </a:extLst>
          </p:cNvPr>
          <p:cNvSpPr txBox="1"/>
          <p:nvPr/>
        </p:nvSpPr>
        <p:spPr>
          <a:xfrm>
            <a:off x="1086471" y="2354903"/>
            <a:ext cx="13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24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6BCB-584F-C7C7-AFC1-04E62C9E1124}"/>
              </a:ext>
            </a:extLst>
          </p:cNvPr>
          <p:cNvSpPr txBox="1"/>
          <p:nvPr/>
        </p:nvSpPr>
        <p:spPr>
          <a:xfrm>
            <a:off x="1775520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solidFill>
                  <a:schemeClr val="bg1">
                    <a:lumMod val="50000"/>
                  </a:schemeClr>
                </a:solidFill>
              </a:rPr>
              <a:t>NumPy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</a:rPr>
              <a:t>array metadata</a:t>
            </a:r>
          </a:p>
        </p:txBody>
      </p:sp>
    </p:spTree>
    <p:extLst>
      <p:ext uri="{BB962C8B-B14F-4D97-AF65-F5344CB8AC3E}">
        <p14:creationId xmlns:p14="http://schemas.microsoft.com/office/powerpoint/2010/main" val="354910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107055</TotalTime>
  <Words>3236</Words>
  <Application>Microsoft Macintosh PowerPoint</Application>
  <PresentationFormat>Widescreen</PresentationFormat>
  <Paragraphs>881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Aptos</vt:lpstr>
      <vt:lpstr>Arial</vt:lpstr>
      <vt:lpstr>Calibri</vt:lpstr>
      <vt:lpstr>Calibri Light</vt:lpstr>
      <vt:lpstr>Consolas</vt:lpstr>
      <vt:lpstr>Courier New</vt:lpstr>
      <vt:lpstr>Harding</vt:lpstr>
      <vt:lpstr>Helvetica Neue</vt:lpstr>
      <vt:lpstr>Source Sans Pro</vt:lpstr>
      <vt:lpstr>Wingdings</vt:lpstr>
      <vt:lpstr>Office Theme</vt:lpstr>
      <vt:lpstr>PowerPoint Presentation</vt:lpstr>
      <vt:lpstr>NumPy – huh, yeah – what’s it good for?</vt:lpstr>
      <vt:lpstr>NumPy – huh, yeah – what’s it good for?</vt:lpstr>
      <vt:lpstr>Efficiency of NumPy</vt:lpstr>
      <vt:lpstr>Efficiency of NumPy</vt:lpstr>
      <vt:lpstr>NumPy’s memory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Fancy indexing in NumPy – reference slide</vt:lpstr>
      <vt:lpstr>Operations that only change the metadata return a “view “ of the original memory block, otherwise a new memory block needs to be allocated, returning a “copy”</vt:lpstr>
      <vt:lpstr>NumPy views and copies</vt:lpstr>
      <vt:lpstr>NumPy views and copies</vt:lpstr>
      <vt:lpstr>A special kind of view: broadcasting operations</vt:lpstr>
      <vt:lpstr>A special kind of view: broadcasting operations</vt:lpstr>
      <vt:lpstr>NumPy uses broadcasting to perform operation on arrays of different shape without having to allocate extra memory</vt:lpstr>
      <vt:lpstr>Broadcasting notebook summary</vt:lpstr>
      <vt:lpstr>PowerPoint Presentation</vt:lpstr>
      <vt:lpstr>For-loops in Python vs in C</vt:lpstr>
      <vt:lpstr>PowerPoint Presentation</vt:lpstr>
      <vt:lpstr>For-loops in Python vs in C</vt:lpstr>
      <vt:lpstr>Exercise: vectorize the code</vt:lpstr>
      <vt:lpstr>Vectorize</vt:lpstr>
      <vt:lpstr>Exercise: vectorize the code</vt:lpstr>
      <vt:lpstr>HERE INSERT Tabular Data SLIDES</vt:lpstr>
      <vt:lpstr>PowerPoint Presentation</vt:lpstr>
      <vt:lpstr>PowerPoint Presentation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Metodieva, Verjinia</cp:lastModifiedBy>
  <cp:revision>1438</cp:revision>
  <cp:lastPrinted>2017-08-28T05:46:03Z</cp:lastPrinted>
  <dcterms:created xsi:type="dcterms:W3CDTF">2010-10-01T16:09:12Z</dcterms:created>
  <dcterms:modified xsi:type="dcterms:W3CDTF">2024-08-26T14:03:35Z</dcterms:modified>
</cp:coreProperties>
</file>